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4"/>
    <p:sldMasterId id="214748370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Barlow ExtraLight"/>
      <p:regular r:id="rId33"/>
      <p:bold r:id="rId34"/>
      <p:italic r:id="rId35"/>
      <p:boldItalic r:id="rId36"/>
    </p:embeddedFont>
    <p:embeddedFont>
      <p:font typeface="Hepta Slab Medium"/>
      <p:regular r:id="rId37"/>
      <p:bold r:id="rId38"/>
    </p:embeddedFont>
    <p:embeddedFont>
      <p:font typeface="Hepta Slab Light"/>
      <p:regular r:id="rId39"/>
      <p:bold r:id="rId40"/>
    </p:embeddedFont>
    <p:embeddedFont>
      <p:font typeface="Hepta Slab"/>
      <p:regular r:id="rId41"/>
      <p:bold r:id="rId42"/>
    </p:embeddedFont>
    <p:embeddedFont>
      <p:font typeface="Barlow Medium"/>
      <p:regular r:id="rId43"/>
      <p:bold r:id="rId44"/>
      <p:italic r:id="rId45"/>
      <p:boldItalic r:id="rId46"/>
    </p:embeddedFont>
    <p:embeddedFont>
      <p:font typeface="Roboto Mono"/>
      <p:regular r:id="rId47"/>
      <p:bold r:id="rId48"/>
      <p:italic r:id="rId49"/>
      <p:boldItalic r:id="rId50"/>
    </p:embeddedFont>
    <p:embeddedFont>
      <p:font typeface="Barlow Light"/>
      <p:regular r:id="rId51"/>
      <p:bold r:id="rId52"/>
      <p:italic r:id="rId53"/>
      <p:boldItalic r:id="rId54"/>
    </p:embeddedFont>
    <p:embeddedFont>
      <p:font typeface="Barlow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ptaSlabLight-bold.fntdata"/><Relationship Id="rId42" Type="http://schemas.openxmlformats.org/officeDocument/2006/relationships/font" Target="fonts/HeptaSlab-bold.fntdata"/><Relationship Id="rId41" Type="http://schemas.openxmlformats.org/officeDocument/2006/relationships/font" Target="fonts/HeptaSlab-regular.fntdata"/><Relationship Id="rId44" Type="http://schemas.openxmlformats.org/officeDocument/2006/relationships/font" Target="fonts/BarlowMedium-bold.fntdata"/><Relationship Id="rId43" Type="http://schemas.openxmlformats.org/officeDocument/2006/relationships/font" Target="fonts/BarlowMedium-regular.fntdata"/><Relationship Id="rId46" Type="http://schemas.openxmlformats.org/officeDocument/2006/relationships/font" Target="fonts/BarlowMedium-boldItalic.fntdata"/><Relationship Id="rId45" Type="http://schemas.openxmlformats.org/officeDocument/2006/relationships/font" Target="fonts/Barlow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Mono-bold.fntdata"/><Relationship Id="rId47" Type="http://schemas.openxmlformats.org/officeDocument/2006/relationships/font" Target="fonts/RobotoMono-regular.fntdata"/><Relationship Id="rId49" Type="http://schemas.openxmlformats.org/officeDocument/2006/relationships/font" Target="fonts/RobotoMon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BarlowExtraLight-regular.fntdata"/><Relationship Id="rId32" Type="http://schemas.openxmlformats.org/officeDocument/2006/relationships/slide" Target="slides/slide26.xml"/><Relationship Id="rId35" Type="http://schemas.openxmlformats.org/officeDocument/2006/relationships/font" Target="fonts/BarlowExtraLight-italic.fntdata"/><Relationship Id="rId34" Type="http://schemas.openxmlformats.org/officeDocument/2006/relationships/font" Target="fonts/BarlowExtraLight-bold.fntdata"/><Relationship Id="rId37" Type="http://schemas.openxmlformats.org/officeDocument/2006/relationships/font" Target="fonts/HeptaSlabMedium-regular.fntdata"/><Relationship Id="rId36" Type="http://schemas.openxmlformats.org/officeDocument/2006/relationships/font" Target="fonts/BarlowExtraLight-boldItalic.fntdata"/><Relationship Id="rId39" Type="http://schemas.openxmlformats.org/officeDocument/2006/relationships/font" Target="fonts/HeptaSlabLight-regular.fntdata"/><Relationship Id="rId38" Type="http://schemas.openxmlformats.org/officeDocument/2006/relationships/font" Target="fonts/HeptaSlabMedium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BarlowLight-regular.fntdata"/><Relationship Id="rId50" Type="http://schemas.openxmlformats.org/officeDocument/2006/relationships/font" Target="fonts/RobotoMono-boldItalic.fntdata"/><Relationship Id="rId53" Type="http://schemas.openxmlformats.org/officeDocument/2006/relationships/font" Target="fonts/BarlowLight-italic.fntdata"/><Relationship Id="rId52" Type="http://schemas.openxmlformats.org/officeDocument/2006/relationships/font" Target="fonts/BarlowLight-bold.fntdata"/><Relationship Id="rId11" Type="http://schemas.openxmlformats.org/officeDocument/2006/relationships/slide" Target="slides/slide5.xml"/><Relationship Id="rId55" Type="http://schemas.openxmlformats.org/officeDocument/2006/relationships/font" Target="fonts/Barlow-regular.fntdata"/><Relationship Id="rId10" Type="http://schemas.openxmlformats.org/officeDocument/2006/relationships/slide" Target="slides/slide4.xml"/><Relationship Id="rId54" Type="http://schemas.openxmlformats.org/officeDocument/2006/relationships/font" Target="fonts/BarlowLight-boldItalic.fntdata"/><Relationship Id="rId13" Type="http://schemas.openxmlformats.org/officeDocument/2006/relationships/slide" Target="slides/slide7.xml"/><Relationship Id="rId57" Type="http://schemas.openxmlformats.org/officeDocument/2006/relationships/font" Target="fonts/Barlow-italic.fntdata"/><Relationship Id="rId12" Type="http://schemas.openxmlformats.org/officeDocument/2006/relationships/slide" Target="slides/slide6.xml"/><Relationship Id="rId56" Type="http://schemas.openxmlformats.org/officeDocument/2006/relationships/font" Target="fonts/Barlow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Barlow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0f2932f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0f2932f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1b269898d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51b269898d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51b269898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51b269898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51b269898d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51b269898d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1b269898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1b269898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1b269898d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1b269898d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51b269898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51b269898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51b269898d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51b269898d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50f2932f1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50f2932f1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51b269898d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51b269898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51b269898d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51b269898d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50f2932f1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50f2932f1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51b269898d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51b269898d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51b269898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51b269898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51b269898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51b269898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51b269898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51b269898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0f2932f1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50f2932f1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5303ec5c0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5303ec5c0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50f2932f19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50f2932f19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50f2932f1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50f2932f1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50f2932f19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50f2932f19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51b269898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51b269898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51b269898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51b269898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51b269898d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51b269898d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51b269898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51b269898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51b269898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51b269898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78" name="Google Shape;178;p35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800"/>
              <a:buNone/>
              <a:defRPr sz="128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79" name="Google Shape;17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7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pta Slab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6"/>
          <p:cNvSpPr txBox="1"/>
          <p:nvPr>
            <p:ph idx="1" type="body"/>
          </p:nvPr>
        </p:nvSpPr>
        <p:spPr>
          <a:xfrm>
            <a:off x="4064100" y="4335200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3" name="Google Shape;183;p36"/>
          <p:cNvSpPr txBox="1"/>
          <p:nvPr>
            <p:ph idx="2" type="subTitle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4" name="Google Shape;18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" type="tx">
  <p:cSld name="TITLE_AND_BODY">
    <p:bg>
      <p:bgPr>
        <a:solidFill>
          <a:schemeClr val="accent4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/>
          <p:nvPr>
            <p:ph idx="1" type="subTitle"/>
          </p:nvPr>
        </p:nvSpPr>
        <p:spPr>
          <a:xfrm>
            <a:off x="475075" y="309225"/>
            <a:ext cx="36552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7" name="Google Shape;187;p37"/>
          <p:cNvSpPr txBox="1"/>
          <p:nvPr>
            <p:ph idx="2" type="body"/>
          </p:nvPr>
        </p:nvSpPr>
        <p:spPr>
          <a:xfrm>
            <a:off x="711097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88" name="Google Shape;188;p37"/>
          <p:cNvSpPr txBox="1"/>
          <p:nvPr>
            <p:ph idx="3" type="subTitle"/>
          </p:nvPr>
        </p:nvSpPr>
        <p:spPr>
          <a:xfrm>
            <a:off x="1699221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9" name="Google Shape;189;p37"/>
          <p:cNvSpPr txBox="1"/>
          <p:nvPr>
            <p:ph idx="4" type="body"/>
          </p:nvPr>
        </p:nvSpPr>
        <p:spPr>
          <a:xfrm>
            <a:off x="2285797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0" name="Google Shape;190;p37"/>
          <p:cNvSpPr txBox="1"/>
          <p:nvPr>
            <p:ph idx="5" type="body"/>
          </p:nvPr>
        </p:nvSpPr>
        <p:spPr>
          <a:xfrm>
            <a:off x="711097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1" name="Google Shape;191;p37"/>
          <p:cNvSpPr txBox="1"/>
          <p:nvPr>
            <p:ph idx="6" type="subTitle"/>
          </p:nvPr>
        </p:nvSpPr>
        <p:spPr>
          <a:xfrm>
            <a:off x="1699221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2" name="Google Shape;192;p37"/>
          <p:cNvSpPr txBox="1"/>
          <p:nvPr>
            <p:ph idx="7" type="body"/>
          </p:nvPr>
        </p:nvSpPr>
        <p:spPr>
          <a:xfrm>
            <a:off x="2285797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3" name="Google Shape;193;p37"/>
          <p:cNvSpPr txBox="1"/>
          <p:nvPr>
            <p:ph idx="8" type="body"/>
          </p:nvPr>
        </p:nvSpPr>
        <p:spPr>
          <a:xfrm>
            <a:off x="711097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4" name="Google Shape;194;p37"/>
          <p:cNvSpPr txBox="1"/>
          <p:nvPr>
            <p:ph idx="9" type="subTitle"/>
          </p:nvPr>
        </p:nvSpPr>
        <p:spPr>
          <a:xfrm>
            <a:off x="1699221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13" type="body"/>
          </p:nvPr>
        </p:nvSpPr>
        <p:spPr>
          <a:xfrm>
            <a:off x="2285797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6" name="Google Shape;196;p37"/>
          <p:cNvSpPr txBox="1"/>
          <p:nvPr>
            <p:ph idx="14" type="body"/>
          </p:nvPr>
        </p:nvSpPr>
        <p:spPr>
          <a:xfrm>
            <a:off x="4746581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7" name="Google Shape;197;p37"/>
          <p:cNvSpPr txBox="1"/>
          <p:nvPr>
            <p:ph idx="15" type="subTitle"/>
          </p:nvPr>
        </p:nvSpPr>
        <p:spPr>
          <a:xfrm>
            <a:off x="5734705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6" type="body"/>
          </p:nvPr>
        </p:nvSpPr>
        <p:spPr>
          <a:xfrm>
            <a:off x="6321281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9" name="Google Shape;199;p37"/>
          <p:cNvSpPr txBox="1"/>
          <p:nvPr>
            <p:ph idx="17" type="body"/>
          </p:nvPr>
        </p:nvSpPr>
        <p:spPr>
          <a:xfrm>
            <a:off x="4746581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00" name="Google Shape;200;p37"/>
          <p:cNvSpPr txBox="1"/>
          <p:nvPr>
            <p:ph idx="18" type="subTitle"/>
          </p:nvPr>
        </p:nvSpPr>
        <p:spPr>
          <a:xfrm>
            <a:off x="5734705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1" name="Google Shape;201;p37"/>
          <p:cNvSpPr txBox="1"/>
          <p:nvPr>
            <p:ph idx="19" type="body"/>
          </p:nvPr>
        </p:nvSpPr>
        <p:spPr>
          <a:xfrm>
            <a:off x="6321281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2" name="Google Shape;202;p37"/>
          <p:cNvSpPr txBox="1"/>
          <p:nvPr>
            <p:ph idx="20" type="body"/>
          </p:nvPr>
        </p:nvSpPr>
        <p:spPr>
          <a:xfrm>
            <a:off x="4746581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03" name="Google Shape;203;p37"/>
          <p:cNvSpPr txBox="1"/>
          <p:nvPr>
            <p:ph idx="21" type="subTitle"/>
          </p:nvPr>
        </p:nvSpPr>
        <p:spPr>
          <a:xfrm>
            <a:off x="5734705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4" name="Google Shape;204;p37"/>
          <p:cNvSpPr txBox="1"/>
          <p:nvPr>
            <p:ph idx="22" type="body"/>
          </p:nvPr>
        </p:nvSpPr>
        <p:spPr>
          <a:xfrm>
            <a:off x="6321281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5" name="Google Shape;205;p3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orient="horz" pos="1048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" type="twoColTx">
  <p:cSld name="TITLE_AND_TWO_COLUMNS"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8"/>
          <p:cNvSpPr txBox="1"/>
          <p:nvPr/>
        </p:nvSpPr>
        <p:spPr>
          <a:xfrm>
            <a:off x="6262625" y="1205946"/>
            <a:ext cx="215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Lorem ipsum dolor sit amet, consectetur adipiscing elit.</a:t>
            </a:r>
            <a:endParaRPr i="1" sz="7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09" name="Google Shape;209;p38"/>
          <p:cNvSpPr/>
          <p:nvPr>
            <p:ph idx="2" type="pic"/>
          </p:nvPr>
        </p:nvSpPr>
        <p:spPr>
          <a:xfrm>
            <a:off x="3915225" y="1631250"/>
            <a:ext cx="4441200" cy="300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10" name="Google Shape;210;p38"/>
          <p:cNvSpPr txBox="1"/>
          <p:nvPr>
            <p:ph idx="1" type="body"/>
          </p:nvPr>
        </p:nvSpPr>
        <p:spPr>
          <a:xfrm>
            <a:off x="791150" y="1835400"/>
            <a:ext cx="2094000" cy="84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11" name="Google Shape;211;p38"/>
          <p:cNvSpPr txBox="1"/>
          <p:nvPr>
            <p:ph idx="3" type="subTitle"/>
          </p:nvPr>
        </p:nvSpPr>
        <p:spPr>
          <a:xfrm>
            <a:off x="791150" y="522625"/>
            <a:ext cx="3918300" cy="100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2" name="Google Shape;212;p3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AND_TWO_COLUMNS_1">
    <p:bg>
      <p:bgPr>
        <a:solidFill>
          <a:schemeClr val="dk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791150" y="522625"/>
            <a:ext cx="5173200" cy="9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2" type="body"/>
          </p:nvPr>
        </p:nvSpPr>
        <p:spPr>
          <a:xfrm>
            <a:off x="685450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p39"/>
          <p:cNvSpPr txBox="1"/>
          <p:nvPr>
            <p:ph idx="3" type="body"/>
          </p:nvPr>
        </p:nvSpPr>
        <p:spPr>
          <a:xfrm>
            <a:off x="4601077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3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mpany Overview" type="titleOnly">
  <p:cSld name="TITLE_ONLY">
    <p:bg>
      <p:bgPr>
        <a:solidFill>
          <a:schemeClr val="accent4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/>
          <p:nvPr>
            <p:ph idx="2" type="pic"/>
          </p:nvPr>
        </p:nvSpPr>
        <p:spPr>
          <a:xfrm>
            <a:off x="791150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40"/>
          <p:cNvSpPr/>
          <p:nvPr>
            <p:ph idx="3" type="pic"/>
          </p:nvPr>
        </p:nvSpPr>
        <p:spPr>
          <a:xfrm>
            <a:off x="2355375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40"/>
          <p:cNvSpPr/>
          <p:nvPr>
            <p:ph idx="4" type="pic"/>
          </p:nvPr>
        </p:nvSpPr>
        <p:spPr>
          <a:xfrm>
            <a:off x="3921313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40"/>
          <p:cNvSpPr/>
          <p:nvPr>
            <p:ph idx="5" type="pic"/>
          </p:nvPr>
        </p:nvSpPr>
        <p:spPr>
          <a:xfrm>
            <a:off x="5491588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680850" y="3443850"/>
            <a:ext cx="30747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25" name="Google Shape;225;p40"/>
          <p:cNvSpPr txBox="1"/>
          <p:nvPr>
            <p:ph idx="6" type="body"/>
          </p:nvPr>
        </p:nvSpPr>
        <p:spPr>
          <a:xfrm>
            <a:off x="4123900" y="3443850"/>
            <a:ext cx="40302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26" name="Google Shape;226;p40"/>
          <p:cNvSpPr txBox="1"/>
          <p:nvPr>
            <p:ph idx="7" type="body"/>
          </p:nvPr>
        </p:nvSpPr>
        <p:spPr>
          <a:xfrm>
            <a:off x="7050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7" name="Google Shape;227;p40"/>
          <p:cNvSpPr txBox="1"/>
          <p:nvPr>
            <p:ph idx="8" type="body"/>
          </p:nvPr>
        </p:nvSpPr>
        <p:spPr>
          <a:xfrm>
            <a:off x="22588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8" name="Google Shape;228;p40"/>
          <p:cNvSpPr txBox="1"/>
          <p:nvPr>
            <p:ph idx="9" type="body"/>
          </p:nvPr>
        </p:nvSpPr>
        <p:spPr>
          <a:xfrm>
            <a:off x="38275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9" name="Google Shape;229;p40"/>
          <p:cNvSpPr txBox="1"/>
          <p:nvPr>
            <p:ph idx="13" type="body"/>
          </p:nvPr>
        </p:nvSpPr>
        <p:spPr>
          <a:xfrm>
            <a:off x="53951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0" name="Google Shape;230;p40"/>
          <p:cNvSpPr txBox="1"/>
          <p:nvPr>
            <p:ph idx="14" type="body"/>
          </p:nvPr>
        </p:nvSpPr>
        <p:spPr>
          <a:xfrm>
            <a:off x="7050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1" name="Google Shape;231;p40"/>
          <p:cNvSpPr txBox="1"/>
          <p:nvPr>
            <p:ph idx="15" type="body"/>
          </p:nvPr>
        </p:nvSpPr>
        <p:spPr>
          <a:xfrm>
            <a:off x="22588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2" name="Google Shape;232;p40"/>
          <p:cNvSpPr txBox="1"/>
          <p:nvPr>
            <p:ph idx="16" type="body"/>
          </p:nvPr>
        </p:nvSpPr>
        <p:spPr>
          <a:xfrm>
            <a:off x="3827003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3" name="Google Shape;233;p40"/>
          <p:cNvSpPr txBox="1"/>
          <p:nvPr>
            <p:ph idx="17" type="body"/>
          </p:nvPr>
        </p:nvSpPr>
        <p:spPr>
          <a:xfrm>
            <a:off x="5396128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4" name="Google Shape;234;p4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Landscape">
  <p:cSld name="ONE_COLUMN_TEXT"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>
            <p:ph idx="1" type="body"/>
          </p:nvPr>
        </p:nvSpPr>
        <p:spPr>
          <a:xfrm>
            <a:off x="791150" y="738025"/>
            <a:ext cx="39183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37" name="Google Shape;237;p41"/>
          <p:cNvSpPr txBox="1"/>
          <p:nvPr>
            <p:ph idx="2" type="subTitle"/>
          </p:nvPr>
        </p:nvSpPr>
        <p:spPr>
          <a:xfrm>
            <a:off x="791150" y="522625"/>
            <a:ext cx="3918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38" name="Google Shape;238;p4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Trends + Data">
  <p:cSld name="MAIN_POINT"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idx="1" type="subTitle"/>
          </p:nvPr>
        </p:nvSpPr>
        <p:spPr>
          <a:xfrm>
            <a:off x="690250" y="415625"/>
            <a:ext cx="1261800" cy="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2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9pPr>
          </a:lstStyle>
          <a:p/>
        </p:txBody>
      </p:sp>
      <p:sp>
        <p:nvSpPr>
          <p:cNvPr id="242" name="Google Shape;242;p42"/>
          <p:cNvSpPr txBox="1"/>
          <p:nvPr>
            <p:ph idx="3" type="body"/>
          </p:nvPr>
        </p:nvSpPr>
        <p:spPr>
          <a:xfrm>
            <a:off x="480425" y="534275"/>
            <a:ext cx="4878300" cy="19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47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CUSTOM_14">
    <p:bg>
      <p:bgPr>
        <a:solidFill>
          <a:schemeClr val="dk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title"/>
          </p:nvPr>
        </p:nvSpPr>
        <p:spPr>
          <a:xfrm>
            <a:off x="723861" y="1584738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6" name="Google Shape;246;p43"/>
          <p:cNvSpPr txBox="1"/>
          <p:nvPr>
            <p:ph idx="2" type="title"/>
          </p:nvPr>
        </p:nvSpPr>
        <p:spPr>
          <a:xfrm>
            <a:off x="723861" y="239098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idx="3" type="title"/>
          </p:nvPr>
        </p:nvSpPr>
        <p:spPr>
          <a:xfrm>
            <a:off x="723861" y="315793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4" type="title"/>
          </p:nvPr>
        </p:nvSpPr>
        <p:spPr>
          <a:xfrm>
            <a:off x="723861" y="3954905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0" name="Google Shape;250;p43"/>
          <p:cNvSpPr txBox="1"/>
          <p:nvPr>
            <p:ph idx="5" type="body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51" name="Google Shape;251;p4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/ Thank You">
  <p:cSld name="CUSTOM_13"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1" type="body"/>
          </p:nvPr>
        </p:nvSpPr>
        <p:spPr>
          <a:xfrm>
            <a:off x="567029" y="4500404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TITLE_AND_DESCRIPTION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Hepta Slab Medium"/>
              <a:buNone/>
              <a:defRPr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58" name="Google Shape;258;p45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9" name="Google Shape;259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ize / Pie Graph">
  <p:cSld name="CAPTION_ONLY"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6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 sz="3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63" name="Google Shape;263;p46"/>
          <p:cNvSpPr txBox="1"/>
          <p:nvPr>
            <p:ph idx="2" type="body"/>
          </p:nvPr>
        </p:nvSpPr>
        <p:spPr>
          <a:xfrm>
            <a:off x="714950" y="1989025"/>
            <a:ext cx="2792400" cy="28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4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6"/>
          <p:cNvSpPr/>
          <p:nvPr/>
        </p:nvSpPr>
        <p:spPr>
          <a:xfrm>
            <a:off x="4416275" y="1976923"/>
            <a:ext cx="4045200" cy="287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6"/>
          <p:cNvSpPr/>
          <p:nvPr/>
        </p:nvSpPr>
        <p:spPr>
          <a:xfrm rot="444408">
            <a:off x="5636457" y="2500588"/>
            <a:ext cx="1505663" cy="1505327"/>
          </a:xfrm>
          <a:prstGeom prst="pie">
            <a:avLst>
              <a:gd fmla="val 8241844" name="adj1"/>
              <a:gd fmla="val 125549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fferentiators / 4 column text">
  <p:cSld name="BIG_NUMBER"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/>
          <p:nvPr/>
        </p:nvSpPr>
        <p:spPr>
          <a:xfrm>
            <a:off x="0" y="1324925"/>
            <a:ext cx="4572000" cy="191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69" name="Google Shape;269;p47"/>
          <p:cNvSpPr/>
          <p:nvPr/>
        </p:nvSpPr>
        <p:spPr>
          <a:xfrm>
            <a:off x="0" y="3235076"/>
            <a:ext cx="4572000" cy="19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</a:endParaRPr>
          </a:p>
        </p:txBody>
      </p:sp>
      <p:sp>
        <p:nvSpPr>
          <p:cNvPr id="270" name="Google Shape;270;p47"/>
          <p:cNvSpPr/>
          <p:nvPr/>
        </p:nvSpPr>
        <p:spPr>
          <a:xfrm>
            <a:off x="4571892" y="3235076"/>
            <a:ext cx="4572000" cy="191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lt1"/>
              </a:solidFill>
            </a:endParaRPr>
          </a:p>
        </p:txBody>
      </p:sp>
      <p:sp>
        <p:nvSpPr>
          <p:cNvPr id="271" name="Google Shape;271;p47"/>
          <p:cNvSpPr/>
          <p:nvPr/>
        </p:nvSpPr>
        <p:spPr>
          <a:xfrm>
            <a:off x="4571892" y="1324925"/>
            <a:ext cx="4572000" cy="191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accent5"/>
              </a:solidFill>
            </a:endParaRPr>
          </a:p>
        </p:txBody>
      </p:sp>
      <p:sp>
        <p:nvSpPr>
          <p:cNvPr id="272" name="Google Shape;272;p47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73" name="Google Shape;273;p47"/>
          <p:cNvSpPr txBox="1"/>
          <p:nvPr>
            <p:ph idx="2" type="body"/>
          </p:nvPr>
        </p:nvSpPr>
        <p:spPr>
          <a:xfrm>
            <a:off x="480425" y="610475"/>
            <a:ext cx="48783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74" name="Google Shape;274;p4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77" name="Google Shape;277;p48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78" name="Google Shape;27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1">
    <p:bg>
      <p:bgPr>
        <a:solidFill>
          <a:schemeClr val="dk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9"/>
          <p:cNvSpPr txBox="1"/>
          <p:nvPr>
            <p:ph idx="1" type="subTitle"/>
          </p:nvPr>
        </p:nvSpPr>
        <p:spPr>
          <a:xfrm>
            <a:off x="791150" y="522625"/>
            <a:ext cx="59388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pta Slab Medium"/>
              <a:buNone/>
              <a:defRPr sz="3600"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82" name="Google Shape;282;p49"/>
          <p:cNvSpPr txBox="1"/>
          <p:nvPr>
            <p:ph idx="2" type="body"/>
          </p:nvPr>
        </p:nvSpPr>
        <p:spPr>
          <a:xfrm>
            <a:off x="810075" y="2065225"/>
            <a:ext cx="75399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p4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Background Image + Text">
  <p:cSld name="CUSTOM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50"/>
          <p:cNvSpPr txBox="1"/>
          <p:nvPr>
            <p:ph idx="1" type="body"/>
          </p:nvPr>
        </p:nvSpPr>
        <p:spPr>
          <a:xfrm>
            <a:off x="4655675" y="956675"/>
            <a:ext cx="3965400" cy="775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274300" lIns="274300" spcFirstLastPara="1" rIns="2743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87" name="Google Shape;287;p50"/>
          <p:cNvSpPr txBox="1"/>
          <p:nvPr>
            <p:ph idx="3" type="subTitle"/>
          </p:nvPr>
        </p:nvSpPr>
        <p:spPr>
          <a:xfrm>
            <a:off x="4655675" y="522900"/>
            <a:ext cx="3965400" cy="4428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0" lIns="274300" spcFirstLastPara="1" rIns="274300" wrap="square" tIns="274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88" name="Google Shape;288;p50"/>
          <p:cNvSpPr txBox="1"/>
          <p:nvPr>
            <p:ph idx="4" type="body"/>
          </p:nvPr>
        </p:nvSpPr>
        <p:spPr>
          <a:xfrm>
            <a:off x="524350" y="4144800"/>
            <a:ext cx="1558800" cy="475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137150" lIns="137150" spcFirstLastPara="1" rIns="137150" wrap="square" tIns="13715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89" name="Google Shape;28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+ Image">
  <p:cSld name="CUSTOM_1">
    <p:bg>
      <p:bgPr>
        <a:solidFill>
          <a:schemeClr val="lt2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/>
          <p:nvPr>
            <p:ph idx="2" type="pic"/>
          </p:nvPr>
        </p:nvSpPr>
        <p:spPr>
          <a:xfrm>
            <a:off x="5485725" y="523025"/>
            <a:ext cx="3135300" cy="409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2" name="Google Shape;292;p51"/>
          <p:cNvSpPr txBox="1"/>
          <p:nvPr>
            <p:ph type="title"/>
          </p:nvPr>
        </p:nvSpPr>
        <p:spPr>
          <a:xfrm>
            <a:off x="591441" y="391675"/>
            <a:ext cx="4397400" cy="3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93" name="Google Shape;293;p51"/>
          <p:cNvSpPr txBox="1"/>
          <p:nvPr>
            <p:ph idx="1" type="body"/>
          </p:nvPr>
        </p:nvSpPr>
        <p:spPr>
          <a:xfrm>
            <a:off x="638750" y="4413181"/>
            <a:ext cx="5537100" cy="3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4" name="Google Shape;294;p5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 + 5 Images">
  <p:cSld name="CUSTOM_2">
    <p:bg>
      <p:bgPr>
        <a:solidFill>
          <a:schemeClr val="dk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idx="1" type="body"/>
          </p:nvPr>
        </p:nvSpPr>
        <p:spPr>
          <a:xfrm>
            <a:off x="5481425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7" name="Google Shape;297;p52"/>
          <p:cNvSpPr txBox="1"/>
          <p:nvPr>
            <p:ph idx="2" type="body"/>
          </p:nvPr>
        </p:nvSpPr>
        <p:spPr>
          <a:xfrm>
            <a:off x="3918400" y="27157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8" name="Google Shape;298;p52"/>
          <p:cNvSpPr txBox="1"/>
          <p:nvPr>
            <p:ph idx="3" type="body"/>
          </p:nvPr>
        </p:nvSpPr>
        <p:spPr>
          <a:xfrm>
            <a:off x="2349550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9" name="Google Shape;299;p52"/>
          <p:cNvSpPr txBox="1"/>
          <p:nvPr>
            <p:ph idx="4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0" name="Google Shape;300;p52"/>
          <p:cNvSpPr txBox="1"/>
          <p:nvPr>
            <p:ph idx="5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1" name="Google Shape;301;p52"/>
          <p:cNvSpPr txBox="1"/>
          <p:nvPr>
            <p:ph idx="6" type="body"/>
          </p:nvPr>
        </p:nvSpPr>
        <p:spPr>
          <a:xfrm>
            <a:off x="70444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302" name="Google Shape;302;p52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52"/>
          <p:cNvSpPr/>
          <p:nvPr>
            <p:ph idx="7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4" name="Google Shape;304;p52"/>
          <p:cNvSpPr/>
          <p:nvPr>
            <p:ph idx="8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5" name="Google Shape;305;p52"/>
          <p:cNvSpPr/>
          <p:nvPr>
            <p:ph idx="9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6" name="Google Shape;306;p52"/>
          <p:cNvSpPr/>
          <p:nvPr>
            <p:ph idx="13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7" name="Google Shape;307;p52"/>
          <p:cNvSpPr/>
          <p:nvPr>
            <p:ph idx="14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8" name="Google Shape;308;p52"/>
          <p:cNvSpPr txBox="1"/>
          <p:nvPr>
            <p:ph idx="15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09" name="Google Shape;309;p52"/>
          <p:cNvSpPr txBox="1"/>
          <p:nvPr>
            <p:ph idx="16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10" name="Google Shape;310;p52"/>
          <p:cNvSpPr txBox="1"/>
          <p:nvPr>
            <p:ph idx="17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1" name="Google Shape;311;p52"/>
          <p:cNvSpPr txBox="1"/>
          <p:nvPr>
            <p:ph idx="18" type="body"/>
          </p:nvPr>
        </p:nvSpPr>
        <p:spPr>
          <a:xfrm>
            <a:off x="391548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2" name="Google Shape;312;p52"/>
          <p:cNvSpPr txBox="1"/>
          <p:nvPr>
            <p:ph idx="19" type="body"/>
          </p:nvPr>
        </p:nvSpPr>
        <p:spPr>
          <a:xfrm>
            <a:off x="5479963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3" name="Google Shape;313;p52"/>
          <p:cNvSpPr txBox="1"/>
          <p:nvPr>
            <p:ph idx="20" type="body"/>
          </p:nvPr>
        </p:nvSpPr>
        <p:spPr>
          <a:xfrm>
            <a:off x="704733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4" name="Google Shape;314;p5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egy Canvas / Line Graph">
  <p:cSld name="CUSTOM_3">
    <p:bg>
      <p:bgPr>
        <a:solidFill>
          <a:schemeClr val="dk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3"/>
          <p:cNvSpPr txBox="1"/>
          <p:nvPr>
            <p:ph idx="1" type="body"/>
          </p:nvPr>
        </p:nvSpPr>
        <p:spPr>
          <a:xfrm>
            <a:off x="3917825" y="4024920"/>
            <a:ext cx="44412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17" name="Google Shape;317;p53"/>
          <p:cNvSpPr txBox="1"/>
          <p:nvPr>
            <p:ph idx="2" type="subTitle"/>
          </p:nvPr>
        </p:nvSpPr>
        <p:spPr>
          <a:xfrm>
            <a:off x="783675" y="3967895"/>
            <a:ext cx="2877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18" name="Google Shape;318;p5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4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21" name="Google Shape;321;p54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322" name="Google Shape;322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s / Objectives">
  <p:cSld name="CUSTOM_5">
    <p:bg>
      <p:bgPr>
        <a:solidFill>
          <a:schemeClr val="dk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5"/>
          <p:cNvSpPr/>
          <p:nvPr/>
        </p:nvSpPr>
        <p:spPr>
          <a:xfrm rot="-5400000">
            <a:off x="4090300" y="-436575"/>
            <a:ext cx="4099200" cy="6015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5" name="Google Shape;325;p55"/>
          <p:cNvSpPr txBox="1"/>
          <p:nvPr>
            <p:ph idx="1" type="body"/>
          </p:nvPr>
        </p:nvSpPr>
        <p:spPr>
          <a:xfrm>
            <a:off x="3918400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6" name="Google Shape;326;p55"/>
          <p:cNvSpPr txBox="1"/>
          <p:nvPr>
            <p:ph idx="2" type="body"/>
          </p:nvPr>
        </p:nvSpPr>
        <p:spPr>
          <a:xfrm>
            <a:off x="3918400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7" name="Google Shape;327;p55"/>
          <p:cNvSpPr txBox="1"/>
          <p:nvPr>
            <p:ph idx="3" type="body"/>
          </p:nvPr>
        </p:nvSpPr>
        <p:spPr>
          <a:xfrm>
            <a:off x="7044450" y="36805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8" name="Google Shape;328;p55"/>
          <p:cNvSpPr txBox="1"/>
          <p:nvPr>
            <p:ph idx="4" type="body"/>
          </p:nvPr>
        </p:nvSpPr>
        <p:spPr>
          <a:xfrm>
            <a:off x="7044450" y="37806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9" name="Google Shape;329;p55"/>
          <p:cNvSpPr/>
          <p:nvPr>
            <p:ph idx="5" type="pic"/>
          </p:nvPr>
        </p:nvSpPr>
        <p:spPr>
          <a:xfrm>
            <a:off x="7049625" y="15881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0" name="Google Shape;330;p55"/>
          <p:cNvSpPr/>
          <p:nvPr>
            <p:ph idx="6" type="pic"/>
          </p:nvPr>
        </p:nvSpPr>
        <p:spPr>
          <a:xfrm>
            <a:off x="3915213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1" name="Google Shape;331;p55"/>
          <p:cNvSpPr/>
          <p:nvPr>
            <p:ph idx="7" type="pic"/>
          </p:nvPr>
        </p:nvSpPr>
        <p:spPr>
          <a:xfrm>
            <a:off x="5490975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2" name="Google Shape;332;p55"/>
          <p:cNvSpPr txBox="1"/>
          <p:nvPr>
            <p:ph idx="8" type="subTitle"/>
          </p:nvPr>
        </p:nvSpPr>
        <p:spPr>
          <a:xfrm>
            <a:off x="3918800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3" name="Google Shape;333;p55"/>
          <p:cNvSpPr txBox="1"/>
          <p:nvPr>
            <p:ph idx="9" type="subTitle"/>
          </p:nvPr>
        </p:nvSpPr>
        <p:spPr>
          <a:xfrm>
            <a:off x="5484775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4" name="Google Shape;334;p55"/>
          <p:cNvSpPr txBox="1"/>
          <p:nvPr>
            <p:ph idx="13" type="subTitle"/>
          </p:nvPr>
        </p:nvSpPr>
        <p:spPr>
          <a:xfrm>
            <a:off x="7050750" y="10327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5" name="Google Shape;335;p55"/>
          <p:cNvSpPr txBox="1"/>
          <p:nvPr>
            <p:ph idx="14" type="body"/>
          </p:nvPr>
        </p:nvSpPr>
        <p:spPr>
          <a:xfrm>
            <a:off x="507400" y="1828050"/>
            <a:ext cx="2136300" cy="29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36" name="Google Shape;336;p55"/>
          <p:cNvSpPr txBox="1"/>
          <p:nvPr>
            <p:ph idx="15" type="body"/>
          </p:nvPr>
        </p:nvSpPr>
        <p:spPr>
          <a:xfrm>
            <a:off x="5481425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37" name="Google Shape;337;p55"/>
          <p:cNvSpPr txBox="1"/>
          <p:nvPr>
            <p:ph idx="16" type="body"/>
          </p:nvPr>
        </p:nvSpPr>
        <p:spPr>
          <a:xfrm>
            <a:off x="5481425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38" name="Google Shape;338;p5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E46962"/>
          </p15:clr>
        </p15:guide>
        <p15:guide id="2" orient="horz" pos="2088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Plan + 5 Images">
  <p:cSld name="CUSTOM_6">
    <p:bg>
      <p:bgPr>
        <a:solidFill>
          <a:schemeClr val="accent6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/>
          <p:nvPr>
            <p:ph idx="1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41" name="Google Shape;341;p56"/>
          <p:cNvSpPr txBox="1"/>
          <p:nvPr>
            <p:ph idx="2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342" name="Google Shape;342;p56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56"/>
          <p:cNvSpPr/>
          <p:nvPr>
            <p:ph idx="3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4" name="Google Shape;344;p56"/>
          <p:cNvSpPr/>
          <p:nvPr>
            <p:ph idx="4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5" name="Google Shape;345;p56"/>
          <p:cNvSpPr/>
          <p:nvPr>
            <p:ph idx="5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6" name="Google Shape;346;p56"/>
          <p:cNvSpPr/>
          <p:nvPr>
            <p:ph idx="6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7" name="Google Shape;347;p56"/>
          <p:cNvSpPr/>
          <p:nvPr>
            <p:ph idx="7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8" name="Google Shape;348;p56"/>
          <p:cNvSpPr txBox="1"/>
          <p:nvPr>
            <p:ph idx="8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49" name="Google Shape;349;p56"/>
          <p:cNvSpPr txBox="1"/>
          <p:nvPr>
            <p:ph idx="9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50" name="Google Shape;350;p56"/>
          <p:cNvSpPr txBox="1"/>
          <p:nvPr>
            <p:ph idx="13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1" name="Google Shape;351;p56"/>
          <p:cNvSpPr txBox="1"/>
          <p:nvPr>
            <p:ph idx="14" type="body"/>
          </p:nvPr>
        </p:nvSpPr>
        <p:spPr>
          <a:xfrm>
            <a:off x="23495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2" name="Google Shape;352;p56"/>
          <p:cNvSpPr txBox="1"/>
          <p:nvPr>
            <p:ph idx="15" type="body"/>
          </p:nvPr>
        </p:nvSpPr>
        <p:spPr>
          <a:xfrm>
            <a:off x="39078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3" name="Google Shape;353;p56"/>
          <p:cNvSpPr txBox="1"/>
          <p:nvPr>
            <p:ph idx="16" type="body"/>
          </p:nvPr>
        </p:nvSpPr>
        <p:spPr>
          <a:xfrm>
            <a:off x="39078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4" name="Google Shape;354;p56"/>
          <p:cNvSpPr txBox="1"/>
          <p:nvPr>
            <p:ph idx="17" type="body"/>
          </p:nvPr>
        </p:nvSpPr>
        <p:spPr>
          <a:xfrm>
            <a:off x="5496525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5" name="Google Shape;355;p56"/>
          <p:cNvSpPr txBox="1"/>
          <p:nvPr>
            <p:ph idx="18" type="body"/>
          </p:nvPr>
        </p:nvSpPr>
        <p:spPr>
          <a:xfrm>
            <a:off x="5496525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6" name="Google Shape;356;p56"/>
          <p:cNvSpPr txBox="1"/>
          <p:nvPr>
            <p:ph idx="19" type="body"/>
          </p:nvPr>
        </p:nvSpPr>
        <p:spPr>
          <a:xfrm>
            <a:off x="70852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7" name="Google Shape;357;p56"/>
          <p:cNvSpPr txBox="1"/>
          <p:nvPr>
            <p:ph idx="20" type="body"/>
          </p:nvPr>
        </p:nvSpPr>
        <p:spPr>
          <a:xfrm>
            <a:off x="70852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8" name="Google Shape;358;p5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Graphic">
  <p:cSld name="CUSTOM_9">
    <p:bg>
      <p:bgPr>
        <a:solidFill>
          <a:schemeClr val="dk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>
            <p:ph idx="1" type="body"/>
          </p:nvPr>
        </p:nvSpPr>
        <p:spPr>
          <a:xfrm>
            <a:off x="3133000" y="514275"/>
            <a:ext cx="38907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61" name="Google Shape;361;p57"/>
          <p:cNvSpPr txBox="1"/>
          <p:nvPr>
            <p:ph idx="2" type="body"/>
          </p:nvPr>
        </p:nvSpPr>
        <p:spPr>
          <a:xfrm>
            <a:off x="657679" y="436194"/>
            <a:ext cx="2278800" cy="19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62" name="Google Shape;362;p5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94">
          <p15:clr>
            <a:srgbClr val="E46962"/>
          </p15:clr>
        </p15:guide>
        <p15:guide id="2" orient="horz" pos="504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/ Graphic">
  <p:cSld name="CUSTOM_12">
    <p:bg>
      <p:bgPr>
        <a:solidFill>
          <a:schemeClr val="dk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/>
          <p:nvPr>
            <p:ph idx="1" type="body"/>
          </p:nvPr>
        </p:nvSpPr>
        <p:spPr>
          <a:xfrm>
            <a:off x="569725" y="3435300"/>
            <a:ext cx="2884200" cy="118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65" name="Google Shape;365;p58"/>
          <p:cNvSpPr txBox="1"/>
          <p:nvPr>
            <p:ph idx="2" type="subTitle"/>
          </p:nvPr>
        </p:nvSpPr>
        <p:spPr>
          <a:xfrm>
            <a:off x="466802" y="445100"/>
            <a:ext cx="24036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66" name="Google Shape;366;p5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1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46" Type="http://schemas.openxmlformats.org/officeDocument/2006/relationships/theme" Target="../theme/theme1.xml"/><Relationship Id="rId23" Type="http://schemas.openxmlformats.org/officeDocument/2006/relationships/slideLayout" Target="../slideLayouts/slideLayout34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9950" y="300125"/>
            <a:ext cx="83538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"/>
              <a:buNone/>
              <a:defRPr sz="36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36575" y="2676025"/>
            <a:ext cx="52755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Light"/>
              <a:buChar char="●"/>
              <a:defRPr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○"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 Light"/>
              <a:buChar char="■"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 Light"/>
              <a:buChar char="○"/>
              <a:defRPr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Barlow Light"/>
              <a:buChar char="■"/>
              <a:defRPr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 Light"/>
              <a:buChar char="●"/>
              <a:defRPr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Barlow Light"/>
              <a:buChar char="○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 Light"/>
              <a:buChar char="■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geeksforgeeks.org/deep-learning-introduction-to-long-short-term-memory/" TargetMode="External"/><Relationship Id="rId4" Type="http://schemas.openxmlformats.org/officeDocument/2006/relationships/hyperlink" Target="http://www.analyticsvidhya.com/blog/2021/03/introduction-to-long-short-term-memory-lstm/" TargetMode="External"/><Relationship Id="rId5" Type="http://schemas.openxmlformats.org/officeDocument/2006/relationships/hyperlink" Target="http://www.ibm.com/think/topics/recurrent-neural-network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5200">
                <a:latin typeface="Arial"/>
                <a:ea typeface="Arial"/>
                <a:cs typeface="Arial"/>
                <a:sym typeface="Arial"/>
              </a:rPr>
              <a:t>LSTM Application for US and Cryptocurrencies</a:t>
            </a:r>
            <a:endParaRPr sz="5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2" name="Google Shape;372;p59"/>
          <p:cNvSpPr txBox="1"/>
          <p:nvPr>
            <p:ph idx="1" type="body"/>
          </p:nvPr>
        </p:nvSpPr>
        <p:spPr>
          <a:xfrm>
            <a:off x="3557400" y="4259125"/>
            <a:ext cx="2029200" cy="32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Arda Dinc</a:t>
            </a:r>
            <a:endParaRPr sz="1800"/>
          </a:p>
        </p:txBody>
      </p:sp>
      <p:sp>
        <p:nvSpPr>
          <p:cNvPr id="373" name="Google Shape;373;p59"/>
          <p:cNvSpPr txBox="1"/>
          <p:nvPr>
            <p:ph idx="2" type="subTitle"/>
          </p:nvPr>
        </p:nvSpPr>
        <p:spPr>
          <a:xfrm>
            <a:off x="2689200" y="2913350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800"/>
              <a:t>FIN 4093</a:t>
            </a:r>
            <a:r>
              <a:rPr lang="en" sz="1800"/>
              <a:t>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800"/>
              <a:t>May 6th 2025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800"/>
              <a:t>Prof. Sandeep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8"/>
          <p:cNvSpPr txBox="1"/>
          <p:nvPr>
            <p:ph type="title"/>
          </p:nvPr>
        </p:nvSpPr>
        <p:spPr>
          <a:xfrm>
            <a:off x="697350" y="3071825"/>
            <a:ext cx="7749300" cy="8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LSTM Project</a:t>
            </a:r>
            <a:endParaRPr/>
          </a:p>
        </p:txBody>
      </p:sp>
      <p:sp>
        <p:nvSpPr>
          <p:cNvPr id="451" name="Google Shape;451;p68"/>
          <p:cNvSpPr txBox="1"/>
          <p:nvPr>
            <p:ph idx="2" type="title"/>
          </p:nvPr>
        </p:nvSpPr>
        <p:spPr>
          <a:xfrm>
            <a:off x="3278250" y="1194450"/>
            <a:ext cx="2587500" cy="18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9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LSTM Project </a:t>
            </a:r>
            <a:endParaRPr/>
          </a:p>
        </p:txBody>
      </p:sp>
      <p:sp>
        <p:nvSpPr>
          <p:cNvPr id="457" name="Google Shape;457;p6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8" name="Google Shape;458;p69"/>
          <p:cNvSpPr/>
          <p:nvPr/>
        </p:nvSpPr>
        <p:spPr>
          <a:xfrm>
            <a:off x="3971025" y="1773475"/>
            <a:ext cx="4977300" cy="325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59" name="Google Shape;459;p69"/>
          <p:cNvSpPr txBox="1"/>
          <p:nvPr/>
        </p:nvSpPr>
        <p:spPr>
          <a:xfrm>
            <a:off x="297000" y="2145425"/>
            <a:ext cx="4275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Predict short-term price </a:t>
            </a:r>
            <a:r>
              <a:rPr i="1" lang="en" sz="1100">
                <a:solidFill>
                  <a:schemeClr val="lt1"/>
                </a:solidFill>
              </a:rPr>
              <a:t>returns</a:t>
            </a:r>
            <a:r>
              <a:rPr lang="en" sz="1100">
                <a:solidFill>
                  <a:schemeClr val="lt1"/>
                </a:solidFill>
              </a:rPr>
              <a:t> for stocks and cryptocurrencies</a:t>
            </a:r>
            <a:br>
              <a:rPr lang="en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Compare performance </a:t>
            </a:r>
            <a:r>
              <a:rPr i="1" lang="en" sz="1100">
                <a:solidFill>
                  <a:schemeClr val="lt1"/>
                </a:solidFill>
              </a:rPr>
              <a:t>across asset types</a:t>
            </a:r>
            <a:r>
              <a:rPr lang="en" sz="1100">
                <a:solidFill>
                  <a:schemeClr val="lt1"/>
                </a:solidFill>
              </a:rPr>
              <a:t> using directional accuracy and error metrics</a:t>
            </a:r>
            <a:br>
              <a:rPr lang="en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Create a </a:t>
            </a:r>
            <a:r>
              <a:rPr i="1" lang="en" sz="1100">
                <a:solidFill>
                  <a:schemeClr val="lt1"/>
                </a:solidFill>
              </a:rPr>
              <a:t>composite score</a:t>
            </a:r>
            <a:r>
              <a:rPr lang="en" sz="1100">
                <a:solidFill>
                  <a:schemeClr val="lt1"/>
                </a:solidFill>
              </a:rPr>
              <a:t> to rank assets by LSTM prediction quality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460" name="Google Shape;46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9850" y="2223662"/>
            <a:ext cx="4708074" cy="23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0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LSTM Project </a:t>
            </a:r>
            <a:endParaRPr/>
          </a:p>
        </p:txBody>
      </p:sp>
      <p:sp>
        <p:nvSpPr>
          <p:cNvPr id="466" name="Google Shape;466;p7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7" name="Google Shape;467;p70"/>
          <p:cNvSpPr/>
          <p:nvPr/>
        </p:nvSpPr>
        <p:spPr>
          <a:xfrm>
            <a:off x="3971025" y="1773475"/>
            <a:ext cx="4977300" cy="325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68" name="Google Shape;468;p70"/>
          <p:cNvSpPr txBox="1"/>
          <p:nvPr/>
        </p:nvSpPr>
        <p:spPr>
          <a:xfrm>
            <a:off x="297000" y="2145425"/>
            <a:ext cx="427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469" name="Google Shape;46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25" y="1773475"/>
            <a:ext cx="4419599" cy="3170095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pic>
        <p:nvPicPr>
          <p:cNvPr id="470" name="Google Shape;47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17775"/>
            <a:ext cx="4419599" cy="316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1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LSTM Project </a:t>
            </a:r>
            <a:endParaRPr/>
          </a:p>
        </p:txBody>
      </p:sp>
      <p:sp>
        <p:nvSpPr>
          <p:cNvPr id="476" name="Google Shape;476;p7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7" name="Google Shape;477;p71"/>
          <p:cNvSpPr/>
          <p:nvPr/>
        </p:nvSpPr>
        <p:spPr>
          <a:xfrm>
            <a:off x="3971025" y="1773475"/>
            <a:ext cx="4977300" cy="325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78" name="Google Shape;478;p71"/>
          <p:cNvSpPr txBox="1"/>
          <p:nvPr/>
        </p:nvSpPr>
        <p:spPr>
          <a:xfrm>
            <a:off x="637275" y="1838425"/>
            <a:ext cx="36738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</a:rPr>
              <a:t>Loads &amp; cleans data</a:t>
            </a:r>
            <a:r>
              <a:rPr lang="en" sz="1100">
                <a:solidFill>
                  <a:schemeClr val="lt1"/>
                </a:solidFill>
              </a:rPr>
              <a:t> from crypto/stock CSVs from yahoo finance</a:t>
            </a:r>
            <a:br>
              <a:rPr lang="en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</a:rPr>
              <a:t>Scales features</a:t>
            </a:r>
            <a:r>
              <a:rPr lang="en" sz="1100">
                <a:solidFill>
                  <a:schemeClr val="lt1"/>
                </a:solidFill>
              </a:rPr>
              <a:t> (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Open</a:t>
            </a:r>
            <a:r>
              <a:rPr lang="en" sz="1100">
                <a:solidFill>
                  <a:schemeClr val="lt1"/>
                </a:solidFill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High</a:t>
            </a:r>
            <a:r>
              <a:rPr lang="en" sz="1100">
                <a:solidFill>
                  <a:schemeClr val="lt1"/>
                </a:solidFill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Low</a:t>
            </a:r>
            <a:r>
              <a:rPr lang="en" sz="1100">
                <a:solidFill>
                  <a:schemeClr val="lt1"/>
                </a:solidFill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Close</a:t>
            </a:r>
            <a:r>
              <a:rPr lang="en" sz="1100">
                <a:solidFill>
                  <a:schemeClr val="lt1"/>
                </a:solidFill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Volume</a:t>
            </a:r>
            <a:r>
              <a:rPr lang="en" sz="1100">
                <a:solidFill>
                  <a:schemeClr val="lt1"/>
                </a:solidFill>
              </a:rPr>
              <a:t>) with RobustScaler</a:t>
            </a:r>
            <a:br>
              <a:rPr lang="en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</a:rPr>
              <a:t>Creates sequences</a:t>
            </a:r>
            <a:r>
              <a:rPr lang="en" sz="1100">
                <a:solidFill>
                  <a:schemeClr val="lt1"/>
                </a:solidFill>
              </a:rPr>
              <a:t> (past 50 days → predict next-day return)</a:t>
            </a:r>
            <a:br>
              <a:rPr lang="en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</a:rPr>
              <a:t>Trains 3 LSTM models</a:t>
            </a:r>
            <a:r>
              <a:rPr lang="en" sz="1100">
                <a:solidFill>
                  <a:schemeClr val="lt1"/>
                </a:solidFill>
              </a:rPr>
              <a:t> ensemble with different dropout rates (</a:t>
            </a:r>
            <a:r>
              <a:rPr lang="en" sz="1100">
                <a:solidFill>
                  <a:schemeClr val="lt1"/>
                </a:solidFill>
              </a:rPr>
              <a:t>0.15, 0.20, 0.25</a:t>
            </a:r>
            <a:r>
              <a:rPr lang="en" sz="1100">
                <a:solidFill>
                  <a:schemeClr val="lt1"/>
                </a:solidFill>
              </a:rPr>
              <a:t>)</a:t>
            </a:r>
            <a:br>
              <a:rPr lang="en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Uses </a:t>
            </a:r>
            <a:r>
              <a:rPr b="1" lang="en" sz="1100">
                <a:solidFill>
                  <a:schemeClr val="lt1"/>
                </a:solidFill>
              </a:rPr>
              <a:t>Huber loss</a:t>
            </a:r>
            <a:r>
              <a:rPr lang="en" sz="1100">
                <a:solidFill>
                  <a:schemeClr val="lt1"/>
                </a:solidFill>
              </a:rPr>
              <a:t> + early stopping for stable training (stops after 10 epochs)</a:t>
            </a:r>
            <a:br>
              <a:rPr lang="en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</a:rPr>
              <a:t>Averages predictions</a:t>
            </a:r>
            <a:r>
              <a:rPr lang="en" sz="1100">
                <a:solidFill>
                  <a:schemeClr val="lt1"/>
                </a:solidFill>
              </a:rPr>
              <a:t> from all 3 models</a:t>
            </a:r>
            <a:br>
              <a:rPr lang="en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79" name="Google Shape;479;p71" title="Screenshot 2025-04-29 at 2.54.4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375" y="1879969"/>
            <a:ext cx="1287075" cy="3082955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pic>
        <p:nvPicPr>
          <p:cNvPr id="480" name="Google Shape;480;p71" title="Screenshot 2025-04-29 at 2.55.1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125" y="2267314"/>
            <a:ext cx="3113199" cy="22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2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LSTM Project </a:t>
            </a:r>
            <a:endParaRPr/>
          </a:p>
        </p:txBody>
      </p:sp>
      <p:sp>
        <p:nvSpPr>
          <p:cNvPr id="486" name="Google Shape;486;p7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7" name="Google Shape;487;p72"/>
          <p:cNvSpPr/>
          <p:nvPr/>
        </p:nvSpPr>
        <p:spPr>
          <a:xfrm>
            <a:off x="3971025" y="1773475"/>
            <a:ext cx="4977300" cy="325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88" name="Google Shape;488;p72"/>
          <p:cNvSpPr txBox="1"/>
          <p:nvPr/>
        </p:nvSpPr>
        <p:spPr>
          <a:xfrm>
            <a:off x="637275" y="1838425"/>
            <a:ext cx="3673800" cy="3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Train/test split:</a:t>
            </a:r>
            <a:r>
              <a:rPr lang="en" sz="1100">
                <a:solidFill>
                  <a:schemeClr val="lt1"/>
                </a:solidFill>
              </a:rPr>
              <a:t> 80/20 per asset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Architecture: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>
                <a:solidFill>
                  <a:schemeClr val="lt1"/>
                </a:solidFill>
              </a:rPr>
              <a:t>2 stacked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LSTM(50)</a:t>
            </a:r>
            <a:r>
              <a:rPr lang="en" sz="1100">
                <a:solidFill>
                  <a:schemeClr val="lt1"/>
                </a:solidFill>
              </a:rPr>
              <a:t> layers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>
                <a:solidFill>
                  <a:schemeClr val="lt1"/>
                </a:solidFill>
              </a:rPr>
              <a:t>Final Dense(1) for return prediction</a:t>
            </a:r>
            <a:br>
              <a:rPr lang="en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Validation strategy</a:t>
            </a:r>
            <a:r>
              <a:rPr lang="en" sz="1100">
                <a:solidFill>
                  <a:schemeClr val="lt1"/>
                </a:solidFill>
              </a:rPr>
              <a:t>: 10% of training set</a:t>
            </a:r>
            <a:br>
              <a:rPr lang="en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Learning Rate Scheduling</a:t>
            </a:r>
            <a:r>
              <a:rPr lang="en" sz="1100">
                <a:solidFill>
                  <a:schemeClr val="lt1"/>
                </a:solidFill>
              </a:rPr>
              <a:t>: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ReduceLROnPlateau</a:t>
            </a:r>
            <a:r>
              <a:rPr lang="en" sz="1100">
                <a:solidFill>
                  <a:schemeClr val="lt1"/>
                </a:solidFill>
              </a:rPr>
              <a:t>: halves LR if no improvement in 5 epochs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>
                <a:solidFill>
                  <a:schemeClr val="lt1"/>
                </a:solidFill>
              </a:rPr>
              <a:t>Minimum LR capped at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1e-6</a:t>
            </a: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Epochs:</a:t>
            </a:r>
            <a:r>
              <a:rPr lang="en" sz="1100">
                <a:solidFill>
                  <a:schemeClr val="lt1"/>
                </a:solidFill>
              </a:rPr>
              <a:t> Max 80, but often ends earlier due to early stopping</a:t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</p:txBody>
      </p:sp>
      <p:pic>
        <p:nvPicPr>
          <p:cNvPr id="489" name="Google Shape;489;p72" title="Screenshot 2025-04-29 at 4.17.03 PM.png"/>
          <p:cNvPicPr preferRelativeResize="0"/>
          <p:nvPr/>
        </p:nvPicPr>
        <p:blipFill rotWithShape="1">
          <a:blip r:embed="rId3">
            <a:alphaModFix/>
          </a:blip>
          <a:srcRect b="2433" l="0" r="1117" t="2887"/>
          <a:stretch/>
        </p:blipFill>
        <p:spPr>
          <a:xfrm>
            <a:off x="3971024" y="1988925"/>
            <a:ext cx="5037677" cy="26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3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LSTM Project </a:t>
            </a:r>
            <a:endParaRPr/>
          </a:p>
        </p:txBody>
      </p:sp>
      <p:sp>
        <p:nvSpPr>
          <p:cNvPr id="495" name="Google Shape;495;p7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6" name="Google Shape;496;p73"/>
          <p:cNvSpPr/>
          <p:nvPr/>
        </p:nvSpPr>
        <p:spPr>
          <a:xfrm>
            <a:off x="3971025" y="1773475"/>
            <a:ext cx="4977300" cy="325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97" name="Google Shape;497;p73"/>
          <p:cNvSpPr txBox="1"/>
          <p:nvPr/>
        </p:nvSpPr>
        <p:spPr>
          <a:xfrm>
            <a:off x="206375" y="1852825"/>
            <a:ext cx="427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98" name="Google Shape;498;p73"/>
          <p:cNvSpPr txBox="1"/>
          <p:nvPr/>
        </p:nvSpPr>
        <p:spPr>
          <a:xfrm>
            <a:off x="637275" y="1852825"/>
            <a:ext cx="3673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</a:rPr>
              <a:t>Directional Accuracy</a:t>
            </a:r>
            <a:br>
              <a:rPr b="1" lang="en" sz="1100">
                <a:solidFill>
                  <a:schemeClr val="lt1"/>
                </a:solidFill>
              </a:rPr>
            </a:br>
            <a:r>
              <a:rPr lang="en" sz="1100">
                <a:solidFill>
                  <a:schemeClr val="lt1"/>
                </a:solidFill>
              </a:rPr>
              <a:t> </a:t>
            </a:r>
            <a:r>
              <a:rPr lang="en" sz="1100">
                <a:solidFill>
                  <a:schemeClr val="lt1"/>
                </a:solidFill>
              </a:rPr>
              <a:t>→ </a:t>
            </a:r>
            <a:r>
              <a:rPr lang="en" sz="1100">
                <a:solidFill>
                  <a:schemeClr val="lt1"/>
                </a:solidFill>
              </a:rPr>
              <a:t>% of times the model correctly predicted the </a:t>
            </a:r>
            <a:r>
              <a:rPr b="1" lang="en" sz="1100">
                <a:solidFill>
                  <a:schemeClr val="lt1"/>
                </a:solidFill>
              </a:rPr>
              <a:t>price direction</a:t>
            </a:r>
            <a:r>
              <a:rPr lang="en" sz="1100">
                <a:solidFill>
                  <a:schemeClr val="lt1"/>
                </a:solidFill>
              </a:rPr>
              <a:t> (up or down)</a:t>
            </a:r>
            <a:br>
              <a:rPr lang="en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</a:rPr>
              <a:t>RMSE (Root Mean Squared Error)</a:t>
            </a:r>
            <a:br>
              <a:rPr b="1" lang="en" sz="1100">
                <a:solidFill>
                  <a:schemeClr val="lt1"/>
                </a:solidFill>
              </a:rPr>
            </a:br>
            <a:r>
              <a:rPr lang="en" sz="1100">
                <a:solidFill>
                  <a:schemeClr val="lt1"/>
                </a:solidFill>
              </a:rPr>
              <a:t> → Measures the </a:t>
            </a:r>
            <a:r>
              <a:rPr b="1" lang="en" sz="1100">
                <a:solidFill>
                  <a:schemeClr val="lt1"/>
                </a:solidFill>
              </a:rPr>
              <a:t>average size of prediction errors</a:t>
            </a:r>
            <a:br>
              <a:rPr b="1" lang="en" sz="1100">
                <a:solidFill>
                  <a:schemeClr val="lt1"/>
                </a:solidFill>
              </a:rPr>
            </a:br>
            <a:r>
              <a:rPr lang="en" sz="1100">
                <a:solidFill>
                  <a:schemeClr val="lt1"/>
                </a:solidFill>
              </a:rPr>
              <a:t> → Larger errors are penalized more (sensitive to outliers)</a:t>
            </a:r>
            <a:br>
              <a:rPr lang="en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</a:rPr>
              <a:t>MAPE (Mean Absolute Percentage Error)</a:t>
            </a:r>
            <a:br>
              <a:rPr b="1" lang="en" sz="1100">
                <a:solidFill>
                  <a:schemeClr val="lt1"/>
                </a:solidFill>
              </a:rPr>
            </a:br>
            <a:r>
              <a:rPr lang="en" sz="1100">
                <a:solidFill>
                  <a:schemeClr val="lt1"/>
                </a:solidFill>
              </a:rPr>
              <a:t> → Measures </a:t>
            </a:r>
            <a:r>
              <a:rPr b="1" lang="en" sz="1100">
                <a:solidFill>
                  <a:schemeClr val="lt1"/>
                </a:solidFill>
              </a:rPr>
              <a:t>average % error</a:t>
            </a:r>
            <a:r>
              <a:rPr lang="en" sz="1100">
                <a:solidFill>
                  <a:schemeClr val="lt1"/>
                </a:solidFill>
              </a:rPr>
              <a:t> between predicted and actual prices</a:t>
            </a:r>
            <a:br>
              <a:rPr lang="en" sz="1100">
                <a:solidFill>
                  <a:schemeClr val="lt1"/>
                </a:solidFill>
              </a:rPr>
            </a:br>
            <a:r>
              <a:rPr lang="en" sz="1100">
                <a:solidFill>
                  <a:schemeClr val="lt1"/>
                </a:solidFill>
              </a:rPr>
              <a:t> → Easier to interpret across different asset price scales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</p:txBody>
      </p:sp>
      <p:pic>
        <p:nvPicPr>
          <p:cNvPr id="499" name="Google Shape;499;p73" title="Screenshot 2025-04-29 at 3.08.2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88900"/>
            <a:ext cx="4462375" cy="6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73" title="Screenshot 2025-04-29 at 3.08.44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5652" y="2801050"/>
            <a:ext cx="3876250" cy="10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4"/>
          <p:cNvSpPr txBox="1"/>
          <p:nvPr>
            <p:ph type="title"/>
          </p:nvPr>
        </p:nvSpPr>
        <p:spPr>
          <a:xfrm>
            <a:off x="697350" y="3063750"/>
            <a:ext cx="7749300" cy="8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Takeaways</a:t>
            </a:r>
            <a:endParaRPr/>
          </a:p>
        </p:txBody>
      </p:sp>
      <p:sp>
        <p:nvSpPr>
          <p:cNvPr id="506" name="Google Shape;506;p74"/>
          <p:cNvSpPr txBox="1"/>
          <p:nvPr>
            <p:ph idx="2" type="title"/>
          </p:nvPr>
        </p:nvSpPr>
        <p:spPr>
          <a:xfrm>
            <a:off x="3278250" y="1194450"/>
            <a:ext cx="2587500" cy="18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5"/>
          <p:cNvSpPr txBox="1"/>
          <p:nvPr>
            <p:ph idx="3" type="body"/>
          </p:nvPr>
        </p:nvSpPr>
        <p:spPr>
          <a:xfrm>
            <a:off x="480425" y="485750"/>
            <a:ext cx="48783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Top-performing assets based on combined LSTM prediction metrics (accuracy, error, consistency)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75"/>
          <p:cNvSpPr txBox="1"/>
          <p:nvPr>
            <p:ph idx="2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CHART</a:t>
            </a:r>
            <a:endParaRPr/>
          </a:p>
        </p:txBody>
      </p:sp>
      <p:sp>
        <p:nvSpPr>
          <p:cNvPr id="513" name="Google Shape;513;p7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525" y="1177250"/>
            <a:ext cx="7048177" cy="37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6"/>
          <p:cNvSpPr txBox="1"/>
          <p:nvPr>
            <p:ph idx="2" type="subTitle"/>
          </p:nvPr>
        </p:nvSpPr>
        <p:spPr>
          <a:xfrm>
            <a:off x="480425" y="290625"/>
            <a:ext cx="40236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&amp; Bottom Performers by Composite Score</a:t>
            </a:r>
            <a:endParaRPr/>
          </a:p>
        </p:txBody>
      </p:sp>
      <p:sp>
        <p:nvSpPr>
          <p:cNvPr id="520" name="Google Shape;520;p7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1" name="Google Shape;52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550" y="948150"/>
            <a:ext cx="6144901" cy="407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7"/>
          <p:cNvSpPr txBox="1"/>
          <p:nvPr>
            <p:ph idx="3" type="body"/>
          </p:nvPr>
        </p:nvSpPr>
        <p:spPr>
          <a:xfrm>
            <a:off x="480425" y="769225"/>
            <a:ext cx="51348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Scoring</a:t>
            </a:r>
            <a:endParaRPr/>
          </a:p>
        </p:txBody>
      </p:sp>
      <p:sp>
        <p:nvSpPr>
          <p:cNvPr id="527" name="Google Shape;527;p77"/>
          <p:cNvSpPr txBox="1"/>
          <p:nvPr>
            <p:ph idx="2" type="subTitle"/>
          </p:nvPr>
        </p:nvSpPr>
        <p:spPr>
          <a:xfrm>
            <a:off x="480425" y="290625"/>
            <a:ext cx="40236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Accuracy: Stock Case Studies</a:t>
            </a:r>
            <a:endParaRPr/>
          </a:p>
        </p:txBody>
      </p:sp>
      <p:sp>
        <p:nvSpPr>
          <p:cNvPr id="528" name="Google Shape;528;p7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9" name="Google Shape;52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24" y="1716475"/>
            <a:ext cx="4540476" cy="227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250" y="1716475"/>
            <a:ext cx="4356549" cy="217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0"/>
          <p:cNvSpPr txBox="1"/>
          <p:nvPr>
            <p:ph idx="1" type="subTitle"/>
          </p:nvPr>
        </p:nvSpPr>
        <p:spPr>
          <a:xfrm>
            <a:off x="475075" y="309225"/>
            <a:ext cx="36552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79" name="Google Shape;379;p60"/>
          <p:cNvSpPr txBox="1"/>
          <p:nvPr>
            <p:ph idx="2" type="body"/>
          </p:nvPr>
        </p:nvSpPr>
        <p:spPr>
          <a:xfrm>
            <a:off x="787297" y="10567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0" name="Google Shape;380;p60"/>
          <p:cNvSpPr txBox="1"/>
          <p:nvPr>
            <p:ph idx="3" type="subTitle"/>
          </p:nvPr>
        </p:nvSpPr>
        <p:spPr>
          <a:xfrm>
            <a:off x="1699221" y="10564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LSTM?</a:t>
            </a:r>
            <a:endParaRPr/>
          </a:p>
        </p:txBody>
      </p:sp>
      <p:sp>
        <p:nvSpPr>
          <p:cNvPr id="381" name="Google Shape;381;p60"/>
          <p:cNvSpPr txBox="1"/>
          <p:nvPr>
            <p:ph idx="5" type="body"/>
          </p:nvPr>
        </p:nvSpPr>
        <p:spPr>
          <a:xfrm>
            <a:off x="787297" y="2099679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82" name="Google Shape;382;p60"/>
          <p:cNvSpPr txBox="1"/>
          <p:nvPr>
            <p:ph idx="6" type="subTitle"/>
          </p:nvPr>
        </p:nvSpPr>
        <p:spPr>
          <a:xfrm>
            <a:off x="1699221" y="2099404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Research Study</a:t>
            </a:r>
            <a:endParaRPr/>
          </a:p>
        </p:txBody>
      </p:sp>
      <p:sp>
        <p:nvSpPr>
          <p:cNvPr id="383" name="Google Shape;383;p60"/>
          <p:cNvSpPr txBox="1"/>
          <p:nvPr>
            <p:ph idx="8" type="body"/>
          </p:nvPr>
        </p:nvSpPr>
        <p:spPr>
          <a:xfrm>
            <a:off x="787297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84" name="Google Shape;384;p60"/>
          <p:cNvSpPr txBox="1"/>
          <p:nvPr>
            <p:ph idx="9" type="subTitle"/>
          </p:nvPr>
        </p:nvSpPr>
        <p:spPr>
          <a:xfrm>
            <a:off x="1699221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LSTM Project</a:t>
            </a:r>
            <a:endParaRPr/>
          </a:p>
        </p:txBody>
      </p:sp>
      <p:sp>
        <p:nvSpPr>
          <p:cNvPr id="385" name="Google Shape;385;p60"/>
          <p:cNvSpPr txBox="1"/>
          <p:nvPr>
            <p:ph idx="14" type="body"/>
          </p:nvPr>
        </p:nvSpPr>
        <p:spPr>
          <a:xfrm>
            <a:off x="4822781" y="10567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86" name="Google Shape;386;p60"/>
          <p:cNvSpPr txBox="1"/>
          <p:nvPr>
            <p:ph idx="15" type="subTitle"/>
          </p:nvPr>
        </p:nvSpPr>
        <p:spPr>
          <a:xfrm>
            <a:off x="5734705" y="10564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Takeaways</a:t>
            </a:r>
            <a:endParaRPr/>
          </a:p>
        </p:txBody>
      </p:sp>
      <p:sp>
        <p:nvSpPr>
          <p:cNvPr id="387" name="Google Shape;387;p60"/>
          <p:cNvSpPr txBox="1"/>
          <p:nvPr>
            <p:ph idx="17" type="body"/>
          </p:nvPr>
        </p:nvSpPr>
        <p:spPr>
          <a:xfrm>
            <a:off x="4822781" y="20702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88" name="Google Shape;388;p60"/>
          <p:cNvSpPr txBox="1"/>
          <p:nvPr>
            <p:ph idx="18" type="subTitle"/>
          </p:nvPr>
        </p:nvSpPr>
        <p:spPr>
          <a:xfrm>
            <a:off x="5734705" y="20699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</a:t>
            </a:r>
            <a:endParaRPr/>
          </a:p>
        </p:txBody>
      </p:sp>
      <p:sp>
        <p:nvSpPr>
          <p:cNvPr id="389" name="Google Shape;389;p6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8"/>
          <p:cNvSpPr txBox="1"/>
          <p:nvPr>
            <p:ph idx="3" type="body"/>
          </p:nvPr>
        </p:nvSpPr>
        <p:spPr>
          <a:xfrm>
            <a:off x="480425" y="610475"/>
            <a:ext cx="51348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Bottom</a:t>
            </a:r>
            <a:r>
              <a:rPr lang="en"/>
              <a:t> Scoring</a:t>
            </a:r>
            <a:endParaRPr/>
          </a:p>
        </p:txBody>
      </p:sp>
      <p:sp>
        <p:nvSpPr>
          <p:cNvPr id="536" name="Google Shape;536;p78"/>
          <p:cNvSpPr txBox="1"/>
          <p:nvPr>
            <p:ph idx="2" type="subTitle"/>
          </p:nvPr>
        </p:nvSpPr>
        <p:spPr>
          <a:xfrm>
            <a:off x="480425" y="171325"/>
            <a:ext cx="40236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Prediction Accuracy: Stock Case Studies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7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8" name="Google Shape;53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50" y="1746250"/>
            <a:ext cx="4476450" cy="22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750" y="1746250"/>
            <a:ext cx="4371849" cy="218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9"/>
          <p:cNvSpPr txBox="1"/>
          <p:nvPr>
            <p:ph idx="3" type="body"/>
          </p:nvPr>
        </p:nvSpPr>
        <p:spPr>
          <a:xfrm>
            <a:off x="480425" y="610475"/>
            <a:ext cx="51348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Cryptocurrencies slightly outperform stocks in predicting price direction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79"/>
          <p:cNvSpPr txBox="1"/>
          <p:nvPr>
            <p:ph idx="2" type="subTitle"/>
          </p:nvPr>
        </p:nvSpPr>
        <p:spPr>
          <a:xfrm>
            <a:off x="480425" y="290625"/>
            <a:ext cx="40236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Directional Accuracy Across Asset Types</a:t>
            </a:r>
            <a:endParaRPr/>
          </a:p>
        </p:txBody>
      </p:sp>
      <p:sp>
        <p:nvSpPr>
          <p:cNvPr id="546" name="Google Shape;546;p7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7" name="Google Shape;54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775" y="1055298"/>
            <a:ext cx="7939732" cy="391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0"/>
          <p:cNvSpPr txBox="1"/>
          <p:nvPr>
            <p:ph idx="1" type="subTitle"/>
          </p:nvPr>
        </p:nvSpPr>
        <p:spPr>
          <a:xfrm>
            <a:off x="690250" y="415625"/>
            <a:ext cx="1261800" cy="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80"/>
          <p:cNvSpPr txBox="1"/>
          <p:nvPr>
            <p:ph idx="2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RMSE vs MAPE Scatter Plot by Asset Type</a:t>
            </a:r>
            <a:endParaRPr/>
          </a:p>
        </p:txBody>
      </p:sp>
      <p:pic>
        <p:nvPicPr>
          <p:cNvPr id="554" name="Google Shape;55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525" y="916175"/>
            <a:ext cx="6268948" cy="4156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1"/>
          <p:cNvSpPr txBox="1"/>
          <p:nvPr>
            <p:ph idx="1" type="subTitle"/>
          </p:nvPr>
        </p:nvSpPr>
        <p:spPr>
          <a:xfrm>
            <a:off x="690250" y="415625"/>
            <a:ext cx="1261800" cy="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81"/>
          <p:cNvSpPr txBox="1"/>
          <p:nvPr>
            <p:ph idx="2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RMSE vs MAPE by Sector</a:t>
            </a:r>
            <a:endParaRPr/>
          </a:p>
        </p:txBody>
      </p:sp>
      <p:pic>
        <p:nvPicPr>
          <p:cNvPr id="561" name="Google Shape;56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163" y="781700"/>
            <a:ext cx="6433674" cy="426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2"/>
          <p:cNvSpPr txBox="1"/>
          <p:nvPr>
            <p:ph type="title"/>
          </p:nvPr>
        </p:nvSpPr>
        <p:spPr>
          <a:xfrm>
            <a:off x="702825" y="1410231"/>
            <a:ext cx="20388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</a:t>
            </a:r>
            <a:endParaRPr/>
          </a:p>
        </p:txBody>
      </p:sp>
      <p:sp>
        <p:nvSpPr>
          <p:cNvPr id="567" name="Google Shape;567;p82"/>
          <p:cNvSpPr txBox="1"/>
          <p:nvPr>
            <p:ph idx="2" type="title"/>
          </p:nvPr>
        </p:nvSpPr>
        <p:spPr>
          <a:xfrm>
            <a:off x="702825" y="2546906"/>
            <a:ext cx="20388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</a:t>
            </a:r>
            <a:endParaRPr/>
          </a:p>
        </p:txBody>
      </p:sp>
      <p:sp>
        <p:nvSpPr>
          <p:cNvPr id="568" name="Google Shape;568;p82"/>
          <p:cNvSpPr txBox="1"/>
          <p:nvPr>
            <p:ph idx="3" type="title"/>
          </p:nvPr>
        </p:nvSpPr>
        <p:spPr>
          <a:xfrm>
            <a:off x="702825" y="3712101"/>
            <a:ext cx="20388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569" name="Google Shape;569;p82"/>
          <p:cNvSpPr txBox="1"/>
          <p:nvPr>
            <p:ph idx="4294967295" type="title"/>
          </p:nvPr>
        </p:nvSpPr>
        <p:spPr>
          <a:xfrm>
            <a:off x="3435929" y="1197750"/>
            <a:ext cx="4810200" cy="10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Directional accuracy &gt;50% </a:t>
            </a: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across 45 assets (26 Stocks/19 Crypto) 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Unified LSTM model handles both crypto and stocks 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Composite scoring helps rank asset predictability meaningfully</a:t>
            </a:r>
            <a:endParaRPr sz="9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70" name="Google Shape;570;p82"/>
          <p:cNvSpPr txBox="1"/>
          <p:nvPr>
            <p:ph idx="4294967295" type="title"/>
          </p:nvPr>
        </p:nvSpPr>
        <p:spPr>
          <a:xfrm>
            <a:off x="3435928" y="2177427"/>
            <a:ext cx="4810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Integrate transformer layers for deeper sequence insights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Integrate TA indicators to enhance predictive accuracy across assets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Train separate models per sector for specialized learning</a:t>
            </a:r>
            <a:b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</a:b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71" name="Google Shape;571;p82"/>
          <p:cNvSpPr txBox="1"/>
          <p:nvPr>
            <p:ph idx="4294967295" type="title"/>
          </p:nvPr>
        </p:nvSpPr>
        <p:spPr>
          <a:xfrm>
            <a:off x="3433500" y="3331834"/>
            <a:ext cx="48102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Crypto showed high volatility in error metrics (high MAPE)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Model performance plateaus beyond certain sequence lengths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Results can vary heavily by asset liquidity and volatility patterns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572" name="Google Shape;572;p82"/>
          <p:cNvCxnSpPr/>
          <p:nvPr/>
        </p:nvCxnSpPr>
        <p:spPr>
          <a:xfrm>
            <a:off x="791150" y="1142975"/>
            <a:ext cx="745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" name="Google Shape;573;p82"/>
          <p:cNvCxnSpPr/>
          <p:nvPr/>
        </p:nvCxnSpPr>
        <p:spPr>
          <a:xfrm>
            <a:off x="791150" y="2276725"/>
            <a:ext cx="745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82"/>
          <p:cNvCxnSpPr/>
          <p:nvPr/>
        </p:nvCxnSpPr>
        <p:spPr>
          <a:xfrm>
            <a:off x="791150" y="3451715"/>
            <a:ext cx="745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82"/>
          <p:cNvCxnSpPr/>
          <p:nvPr/>
        </p:nvCxnSpPr>
        <p:spPr>
          <a:xfrm>
            <a:off x="791150" y="4590600"/>
            <a:ext cx="745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6" name="Google Shape;576;p82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577" name="Google Shape;577;p8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3"/>
          <p:cNvSpPr txBox="1"/>
          <p:nvPr>
            <p:ph type="title"/>
          </p:nvPr>
        </p:nvSpPr>
        <p:spPr>
          <a:xfrm>
            <a:off x="480400" y="827050"/>
            <a:ext cx="8468700" cy="20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 GeeksforGeeks. Deep Learning | Introduction to Long Short-Term Memory (LSTM), 20 Sept. 2021, </a:t>
            </a:r>
            <a:r>
              <a:rPr lang="en" sz="1200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www.geeksforgeeks.org/deep-learning-introduction-to-long-short-term-memory/</a:t>
            </a:r>
            <a:r>
              <a:rPr lang="en" sz="1200"/>
              <a:t>. Accessed 5 May 2025.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Analytics Vidhya. What Is LSTM? Introduction to Long Short-Term Memory, 10 Mar. 2021, </a:t>
            </a:r>
            <a:r>
              <a:rPr lang="en" sz="1200" u="sng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www.analyticsvidhya.com/blog/2021/03/introduction-to-long-short-term-memory-lstm/</a:t>
            </a:r>
            <a:r>
              <a:rPr lang="en" sz="1200"/>
              <a:t>. Accessed 5 May 2025.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IBM. Recurrent Neural Networks (RNNs), </a:t>
            </a:r>
            <a:r>
              <a:rPr lang="en" sz="1200" u="sng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www.ibm.com/think/topics/recurrent-neural-networks</a:t>
            </a:r>
            <a:r>
              <a:rPr lang="en" sz="1200"/>
              <a:t>. Accessed 5 May 2025.</a:t>
            </a:r>
            <a:endParaRPr sz="1200"/>
          </a:p>
        </p:txBody>
      </p:sp>
      <p:sp>
        <p:nvSpPr>
          <p:cNvPr id="583" name="Google Shape;583;p83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References</a:t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589" name="Google Shape;589;p84"/>
          <p:cNvSpPr txBox="1"/>
          <p:nvPr>
            <p:ph idx="4294967295" type="subTitle"/>
          </p:nvPr>
        </p:nvSpPr>
        <p:spPr>
          <a:xfrm>
            <a:off x="995250" y="2275650"/>
            <a:ext cx="39183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Questions?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590" name="Google Shape;590;p84"/>
          <p:cNvSpPr txBox="1"/>
          <p:nvPr>
            <p:ph type="title"/>
          </p:nvPr>
        </p:nvSpPr>
        <p:spPr>
          <a:xfrm>
            <a:off x="103250" y="219250"/>
            <a:ext cx="1701900" cy="1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05</a:t>
            </a:r>
            <a:endParaRPr sz="6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/>
          <p:nvPr>
            <p:ph type="title"/>
          </p:nvPr>
        </p:nvSpPr>
        <p:spPr>
          <a:xfrm>
            <a:off x="697350" y="3071825"/>
            <a:ext cx="7749300" cy="8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395" name="Google Shape;395;p61"/>
          <p:cNvSpPr txBox="1"/>
          <p:nvPr>
            <p:ph idx="2" type="title"/>
          </p:nvPr>
        </p:nvSpPr>
        <p:spPr>
          <a:xfrm>
            <a:off x="3278250" y="1194450"/>
            <a:ext cx="2587500" cy="18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2"/>
          <p:cNvSpPr/>
          <p:nvPr/>
        </p:nvSpPr>
        <p:spPr>
          <a:xfrm>
            <a:off x="3971025" y="1773475"/>
            <a:ext cx="4977300" cy="325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01" name="Google Shape;401;p62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LSTM</a:t>
            </a:r>
            <a:endParaRPr/>
          </a:p>
        </p:txBody>
      </p:sp>
      <p:sp>
        <p:nvSpPr>
          <p:cNvPr id="402" name="Google Shape;402;p62"/>
          <p:cNvSpPr txBox="1"/>
          <p:nvPr>
            <p:ph idx="2" type="body"/>
          </p:nvPr>
        </p:nvSpPr>
        <p:spPr>
          <a:xfrm>
            <a:off x="520200" y="1710550"/>
            <a:ext cx="32409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Traditional models don’t remember past inputs — but time-series, language, and speech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depend on order</a:t>
            </a:r>
            <a:br>
              <a:rPr b="1" lang="en" sz="1400">
                <a:latin typeface="Arial"/>
                <a:ea typeface="Arial"/>
                <a:cs typeface="Arial"/>
                <a:sym typeface="Arial"/>
              </a:rPr>
            </a:b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- Sequence models like RNNs are designed to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handle data that evolves over time</a:t>
            </a:r>
            <a:br>
              <a:rPr b="1" lang="en" sz="1400">
                <a:latin typeface="Arial"/>
                <a:ea typeface="Arial"/>
                <a:cs typeface="Arial"/>
                <a:sym typeface="Arial"/>
              </a:rPr>
            </a:b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- Vanilla RNNs often suffer from the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vanishing gradient problem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: they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forget long-term information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03" name="Google Shape;403;p6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" name="Google Shape;40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150" y="2185075"/>
            <a:ext cx="4581275" cy="26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/>
          <p:nvPr/>
        </p:nvSpPr>
        <p:spPr>
          <a:xfrm>
            <a:off x="3971025" y="1773475"/>
            <a:ext cx="4977300" cy="325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10" name="Google Shape;410;p63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LSTM</a:t>
            </a:r>
            <a:endParaRPr/>
          </a:p>
        </p:txBody>
      </p:sp>
      <p:sp>
        <p:nvSpPr>
          <p:cNvPr id="411" name="Google Shape;411;p63"/>
          <p:cNvSpPr txBox="1"/>
          <p:nvPr>
            <p:ph idx="2" type="body"/>
          </p:nvPr>
        </p:nvSpPr>
        <p:spPr>
          <a:xfrm>
            <a:off x="326275" y="1832125"/>
            <a:ext cx="3754200" cy="31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LSTMs solve the forgetting issue by using a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"cell state"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that carries long-term memory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They also use a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hidden state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that captures short-term dynamics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Three gates control memory: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Input gate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: What new info to write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Forget gate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: What old info to erase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Output gate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: What to send to the next step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12" name="Google Shape;412;p6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3" name="Google Shape;41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650" y="2453825"/>
            <a:ext cx="4831774" cy="215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LSTM</a:t>
            </a:r>
            <a:endParaRPr/>
          </a:p>
        </p:txBody>
      </p:sp>
      <p:sp>
        <p:nvSpPr>
          <p:cNvPr id="419" name="Google Shape;419;p64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64"/>
          <p:cNvSpPr/>
          <p:nvPr/>
        </p:nvSpPr>
        <p:spPr>
          <a:xfrm>
            <a:off x="3971025" y="1773475"/>
            <a:ext cx="4977300" cy="325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21" name="Google Shape;42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50" y="1861925"/>
            <a:ext cx="8877900" cy="257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/>
          <p:nvPr>
            <p:ph type="title"/>
          </p:nvPr>
        </p:nvSpPr>
        <p:spPr>
          <a:xfrm>
            <a:off x="697350" y="3063750"/>
            <a:ext cx="7749300" cy="8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Research Study</a:t>
            </a:r>
            <a:endParaRPr/>
          </a:p>
        </p:txBody>
      </p:sp>
      <p:sp>
        <p:nvSpPr>
          <p:cNvPr id="427" name="Google Shape;427;p65"/>
          <p:cNvSpPr txBox="1"/>
          <p:nvPr>
            <p:ph idx="2" type="title"/>
          </p:nvPr>
        </p:nvSpPr>
        <p:spPr>
          <a:xfrm>
            <a:off x="3278250" y="1194450"/>
            <a:ext cx="2587500" cy="18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6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Research Study</a:t>
            </a:r>
            <a:endParaRPr/>
          </a:p>
        </p:txBody>
      </p:sp>
      <p:sp>
        <p:nvSpPr>
          <p:cNvPr id="433" name="Google Shape;433;p6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4" name="Google Shape;434;p66"/>
          <p:cNvSpPr/>
          <p:nvPr/>
        </p:nvSpPr>
        <p:spPr>
          <a:xfrm>
            <a:off x="3971025" y="1773475"/>
            <a:ext cx="4977300" cy="325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35" name="Google Shape;435;p66"/>
          <p:cNvSpPr txBox="1"/>
          <p:nvPr/>
        </p:nvSpPr>
        <p:spPr>
          <a:xfrm>
            <a:off x="274400" y="1839225"/>
            <a:ext cx="4615200" cy="26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</a:rPr>
              <a:t>Title</a:t>
            </a:r>
            <a:r>
              <a:rPr lang="en" sz="1100">
                <a:solidFill>
                  <a:schemeClr val="lt1"/>
                </a:solidFill>
              </a:rPr>
              <a:t>: </a:t>
            </a:r>
            <a:r>
              <a:rPr i="1" lang="en" sz="1100">
                <a:solidFill>
                  <a:schemeClr val="lt1"/>
                </a:solidFill>
              </a:rPr>
              <a:t>LSTM Recurrent Neural Network for Cryptocurrency Price Prediction</a:t>
            </a:r>
            <a:br>
              <a:rPr i="1" lang="en" sz="1100">
                <a:solidFill>
                  <a:schemeClr val="lt1"/>
                </a:solidFill>
              </a:rPr>
            </a:br>
            <a:r>
              <a:rPr lang="en" sz="1100">
                <a:solidFill>
                  <a:schemeClr val="lt1"/>
                </a:solidFill>
              </a:rPr>
              <a:t> </a:t>
            </a:r>
            <a:r>
              <a:rPr b="1" lang="en" sz="1100">
                <a:solidFill>
                  <a:schemeClr val="lt1"/>
                </a:solidFill>
              </a:rPr>
              <a:t>Authors</a:t>
            </a:r>
            <a:r>
              <a:rPr lang="en" sz="1100">
                <a:solidFill>
                  <a:schemeClr val="lt1"/>
                </a:solidFill>
              </a:rPr>
              <a:t>: Matthew Doel</a:t>
            </a:r>
            <a:br>
              <a:rPr lang="en" sz="1100">
                <a:solidFill>
                  <a:schemeClr val="lt1"/>
                </a:solidFill>
              </a:rPr>
            </a:br>
            <a:r>
              <a:rPr lang="en" sz="1100">
                <a:solidFill>
                  <a:schemeClr val="lt1"/>
                </a:solidFill>
              </a:rPr>
              <a:t> </a:t>
            </a:r>
            <a:r>
              <a:rPr b="1" lang="en" sz="1100">
                <a:solidFill>
                  <a:schemeClr val="lt1"/>
                </a:solidFill>
              </a:rPr>
              <a:t>Published</a:t>
            </a:r>
            <a:r>
              <a:rPr lang="en" sz="1100">
                <a:solidFill>
                  <a:schemeClr val="lt1"/>
                </a:solidFill>
              </a:rPr>
              <a:t>: April 2019</a:t>
            </a:r>
            <a:br>
              <a:rPr lang="en" sz="1100">
                <a:solidFill>
                  <a:schemeClr val="lt1"/>
                </a:solidFill>
              </a:rPr>
            </a:br>
            <a:r>
              <a:rPr lang="en" sz="1100">
                <a:solidFill>
                  <a:schemeClr val="lt1"/>
                </a:solidFill>
              </a:rPr>
              <a:t> </a:t>
            </a:r>
            <a:r>
              <a:rPr b="1" lang="en" sz="1100">
                <a:solidFill>
                  <a:schemeClr val="lt1"/>
                </a:solidFill>
              </a:rPr>
              <a:t>Goal</a:t>
            </a:r>
            <a:r>
              <a:rPr lang="en" sz="1100">
                <a:solidFill>
                  <a:schemeClr val="lt1"/>
                </a:solidFill>
              </a:rPr>
              <a:t>: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Investigate whether LSTM neural networks can classify and predict cryptocurrency price trends using historical data.</a:t>
            </a:r>
            <a:br>
              <a:rPr lang="en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Analyze how network architecture and hyperparameter tuning affect prediction accuracy in time series forecasting.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36" name="Google Shape;436;p66" title="Screenshot 2025-04-29 at 6.29.1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0975" y="1867752"/>
            <a:ext cx="2722076" cy="306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7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Research Study</a:t>
            </a:r>
            <a:endParaRPr/>
          </a:p>
        </p:txBody>
      </p:sp>
      <p:sp>
        <p:nvSpPr>
          <p:cNvPr id="442" name="Google Shape;442;p6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3" name="Google Shape;443;p67"/>
          <p:cNvSpPr/>
          <p:nvPr/>
        </p:nvSpPr>
        <p:spPr>
          <a:xfrm>
            <a:off x="3971025" y="1773475"/>
            <a:ext cx="4977300" cy="325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44" name="Google Shape;444;p67"/>
          <p:cNvSpPr txBox="1"/>
          <p:nvPr/>
        </p:nvSpPr>
        <p:spPr>
          <a:xfrm>
            <a:off x="206375" y="1852825"/>
            <a:ext cx="4275000" cy="28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" sz="1100">
                <a:solidFill>
                  <a:schemeClr val="lt1"/>
                </a:solidFill>
              </a:rPr>
              <a:t>Data</a:t>
            </a:r>
            <a:r>
              <a:rPr lang="en" sz="1100">
                <a:solidFill>
                  <a:schemeClr val="lt1"/>
                </a:solidFill>
              </a:rPr>
              <a:t>: Historical cryptocurrency trading data (BTC-USDT, ETH-USDT). Focused on predicting Buy/Sell movements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" sz="1100">
                <a:solidFill>
                  <a:schemeClr val="lt1"/>
                </a:solidFill>
              </a:rPr>
              <a:t>Input format</a:t>
            </a:r>
            <a:r>
              <a:rPr lang="en" sz="1100">
                <a:solidFill>
                  <a:schemeClr val="lt1"/>
                </a:solidFill>
              </a:rPr>
              <a:t>: Time series formatted to exclude majority “hold” conditions, enhancing anomaly detection.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" sz="1100">
                <a:solidFill>
                  <a:schemeClr val="lt1"/>
                </a:solidFill>
              </a:rPr>
              <a:t>Model</a:t>
            </a:r>
            <a:r>
              <a:rPr lang="en" sz="1100">
                <a:solidFill>
                  <a:schemeClr val="lt1"/>
                </a:solidFill>
              </a:rPr>
              <a:t>: LSTM-based neural network trained on BTC-USDT. Accuracy based on correct Buy/Sell predictions only ("true accuracy").</a:t>
            </a:r>
            <a:br>
              <a:rPr lang="en" sz="1100">
                <a:solidFill>
                  <a:schemeClr val="lt1"/>
                </a:solidFill>
              </a:rPr>
            </a:br>
            <a:endParaRPr b="1"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" sz="1100">
                <a:solidFill>
                  <a:schemeClr val="lt1"/>
                </a:solidFill>
              </a:rPr>
              <a:t>Comparison</a:t>
            </a:r>
            <a:r>
              <a:rPr lang="en" sz="1100">
                <a:solidFill>
                  <a:schemeClr val="lt1"/>
                </a:solidFill>
              </a:rPr>
              <a:t>: </a:t>
            </a:r>
            <a:endParaRPr sz="1100">
              <a:solidFill>
                <a:schemeClr val="lt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n" sz="1100">
                <a:solidFill>
                  <a:schemeClr val="lt1"/>
                </a:solidFill>
              </a:rPr>
              <a:t>Highest accuracy on BTC-USDT (59.57%) </a:t>
            </a:r>
            <a:endParaRPr sz="1100">
              <a:solidFill>
                <a:schemeClr val="lt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n" sz="1100">
                <a:solidFill>
                  <a:schemeClr val="lt1"/>
                </a:solidFill>
              </a:rPr>
              <a:t>Similar performance on ETH-USDT (53.38%) due to similar price dynamics </a:t>
            </a:r>
            <a:endParaRPr sz="1100">
              <a:solidFill>
                <a:schemeClr val="lt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n" sz="1100">
                <a:solidFill>
                  <a:schemeClr val="lt1"/>
                </a:solidFill>
              </a:rPr>
              <a:t>Lower accuracy on unrelated pairs like ETH-BTC (49.13%)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45" name="Google Shape;445;p67" title="Screenshot 2025-04-29 at 2.30.54 PM.png"/>
          <p:cNvPicPr preferRelativeResize="0"/>
          <p:nvPr/>
        </p:nvPicPr>
        <p:blipFill rotWithShape="1">
          <a:blip r:embed="rId3">
            <a:alphaModFix/>
          </a:blip>
          <a:srcRect b="0" l="15369" r="11268" t="0"/>
          <a:stretch/>
        </p:blipFill>
        <p:spPr>
          <a:xfrm>
            <a:off x="4572000" y="1911800"/>
            <a:ext cx="4344676" cy="2826526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ategy Plan">
  <a:themeElements>
    <a:clrScheme name="Simple Light">
      <a:dk1>
        <a:srgbClr val="FFFFFF"/>
      </a:dk1>
      <a:lt1>
        <a:srgbClr val="000000"/>
      </a:lt1>
      <a:dk2>
        <a:srgbClr val="999999"/>
      </a:dk2>
      <a:lt2>
        <a:srgbClr val="FFECD1"/>
      </a:lt2>
      <a:accent1>
        <a:srgbClr val="AC6600"/>
      </a:accent1>
      <a:accent2>
        <a:srgbClr val="5E7F00"/>
      </a:accent2>
      <a:accent3>
        <a:srgbClr val="2322EF"/>
      </a:accent3>
      <a:accent4>
        <a:srgbClr val="DDDDFF"/>
      </a:accent4>
      <a:accent5>
        <a:srgbClr val="EFEFEF"/>
      </a:accent5>
      <a:accent6>
        <a:srgbClr val="F7FEE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